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3" r:id="rId7"/>
    <p:sldId id="265" r:id="rId8"/>
    <p:sldId id="264" r:id="rId9"/>
    <p:sldId id="260"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a:xfrm>
            <a:off x="2692397" y="5037663"/>
            <a:ext cx="5214635" cy="279400"/>
          </a:xfrm>
        </p:spPr>
        <p:txBody>
          <a:bodyPr/>
          <a:lstStyle/>
          <a:p>
            <a:endParaRPr lang="es-MX"/>
          </a:p>
        </p:txBody>
      </p:sp>
      <p:sp>
        <p:nvSpPr>
          <p:cNvPr id="6" name="Slide Number Placeholder 5"/>
          <p:cNvSpPr>
            <a:spLocks noGrp="1"/>
          </p:cNvSpPr>
          <p:nvPr>
            <p:ph type="sldNum" sz="quarter" idx="12"/>
          </p:nvPr>
        </p:nvSpPr>
        <p:spPr>
          <a:xfrm>
            <a:off x="8956900" y="5037663"/>
            <a:ext cx="551167" cy="279400"/>
          </a:xfrm>
        </p:spPr>
        <p:txBody>
          <a:bodyPr/>
          <a:lstStyle/>
          <a:p>
            <a:fld id="{C1C1590F-053A-4DF1-A0B3-46F89F72685F}" type="slidenum">
              <a:rPr lang="es-MX" smtClean="0"/>
              <a:t>‹Nº›</a:t>
            </a:fld>
            <a:endParaRPr lang="es-MX"/>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915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AF36729-0B9E-4F50-8217-60A92120011F}" type="datetimeFigureOut">
              <a:rPr lang="es-MX" smtClean="0"/>
              <a:t>20/11/2019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319395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4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044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207254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2182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8794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887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53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60466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AF36729-0B9E-4F50-8217-60A92120011F}" type="datetimeFigureOut">
              <a:rPr lang="es-MX" smtClean="0"/>
              <a:t>20/11/2019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1C1590F-053A-4DF1-A0B3-46F89F72685F}" type="slidenum">
              <a:rPr lang="es-MX" smtClean="0"/>
              <a:t>‹Nº›</a:t>
            </a:fld>
            <a:endParaRPr lang="es-MX"/>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768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AF36729-0B9E-4F50-8217-60A92120011F}" type="datetimeFigureOut">
              <a:rPr lang="es-MX" smtClean="0"/>
              <a:t>20/11/2019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181419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AF36729-0B9E-4F50-8217-60A92120011F}" type="datetimeFigureOut">
              <a:rPr lang="es-MX" smtClean="0"/>
              <a:t>20/11/2019</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1C1590F-053A-4DF1-A0B3-46F89F72685F}" type="slidenum">
              <a:rPr lang="es-MX" smtClean="0"/>
              <a:t>‹Nº›</a:t>
            </a:fld>
            <a:endParaRPr lang="es-MX"/>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142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AF36729-0B9E-4F50-8217-60A92120011F}" type="datetimeFigureOut">
              <a:rPr lang="es-MX" smtClean="0"/>
              <a:t>20/11/2019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1C1590F-053A-4DF1-A0B3-46F89F72685F}" type="slidenum">
              <a:rPr lang="es-MX" smtClean="0"/>
              <a:t>‹Nº›</a:t>
            </a:fld>
            <a:endParaRPr lang="es-MX"/>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121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36729-0B9E-4F50-8217-60A92120011F}" type="datetimeFigureOut">
              <a:rPr lang="es-MX" smtClean="0"/>
              <a:t>20/11/2019</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67482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AF36729-0B9E-4F50-8217-60A92120011F}" type="datetimeFigureOut">
              <a:rPr lang="es-MX" smtClean="0"/>
              <a:t>20/11/2019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C1590F-053A-4DF1-A0B3-46F89F72685F}" type="slidenum">
              <a:rPr lang="es-MX" smtClean="0"/>
              <a:t>‹Nº›</a:t>
            </a:fld>
            <a:endParaRPr lang="es-MX"/>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654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AF36729-0B9E-4F50-8217-60A92120011F}" type="datetimeFigureOut">
              <a:rPr lang="es-MX" smtClean="0"/>
              <a:t>20/11/2019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1C1590F-053A-4DF1-A0B3-46F89F72685F}" type="slidenum">
              <a:rPr lang="es-MX" smtClean="0"/>
              <a:t>‹Nº›</a:t>
            </a:fld>
            <a:endParaRPr lang="es-MX"/>
          </a:p>
        </p:txBody>
      </p:sp>
    </p:spTree>
    <p:extLst>
      <p:ext uri="{BB962C8B-B14F-4D97-AF65-F5344CB8AC3E}">
        <p14:creationId xmlns:p14="http://schemas.microsoft.com/office/powerpoint/2010/main" val="189582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F36729-0B9E-4F50-8217-60A92120011F}" type="datetimeFigureOut">
              <a:rPr lang="es-MX" smtClean="0"/>
              <a:t>20/11/2019</a:t>
            </a:fld>
            <a:endParaRPr lang="es-MX"/>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C1590F-053A-4DF1-A0B3-46F89F72685F}" type="slidenum">
              <a:rPr lang="es-MX" smtClean="0"/>
              <a:t>‹Nº›</a:t>
            </a:fld>
            <a:endParaRPr lang="es-MX"/>
          </a:p>
        </p:txBody>
      </p:sp>
    </p:spTree>
    <p:extLst>
      <p:ext uri="{BB962C8B-B14F-4D97-AF65-F5344CB8AC3E}">
        <p14:creationId xmlns:p14="http://schemas.microsoft.com/office/powerpoint/2010/main" val="1868378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inance.yahoo.com/quote/HOMEX.MX?p=HOMEX.MX&amp;.tsrc=fin-srch" TargetMode="External"/><Relationship Id="rId2" Type="http://schemas.openxmlformats.org/officeDocument/2006/relationships/hyperlink" Target="https://finance.yahoo.com/quote/GCARSOA1.MX?p=GCARSOA1.MX&amp;.tsrc=fin-srch" TargetMode="External"/><Relationship Id="rId1" Type="http://schemas.openxmlformats.org/officeDocument/2006/relationships/slideLayout" Target="../slideLayouts/slideLayout2.xml"/><Relationship Id="rId5" Type="http://schemas.openxmlformats.org/officeDocument/2006/relationships/hyperlink" Target="https://finance.yahoo.com/quote/OHL.MC?p=OHL.MC&amp;.tsrc=fin-srch" TargetMode="External"/><Relationship Id="rId4" Type="http://schemas.openxmlformats.org/officeDocument/2006/relationships/hyperlink" Target="https://finance.yahoo.com/quote/PINFRA.MX?p=PINFRA.MX&amp;.tsrc=fin-src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hyperlink" Target="https://www.google.com/url?sa=i&amp;rct=j&amp;q=&amp;esrc=s&amp;source=images&amp;cd=&amp;ved=2ahUKEwiltIDjxOflAhVNI6wKHdBdCl8QjRx6BAgBEAQ&amp;url=https%3A%2F%2Fen-gb.facebook.com%2Fpages%2Fcategory%2FRecruiter%2FGRUPO-CARSO-Empleo-2063397487004183%2Fposts%2F&amp;psig=AOvVaw0RExC8z336ma8yDDijk265&amp;ust=1573746515049213" TargetMode="Externa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hyperlink" Target="https://www.google.com/url?sa=i&amp;rct=j&amp;q=&amp;esrc=s&amp;source=images&amp;cd=&amp;ved=2ahUKEwjo8dvtxOflAhVJQ6wKHeh_DdkQjRx6BAgBEAQ&amp;url=https%3A%2F%2Fes-la.facebook.com%2FDesarrolladoraHOMEX%2F&amp;psig=AOvVaw0MRlU0tWQqzu0gvUCkmKGt&amp;ust=15737465387479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3E816-5C06-42DE-9AB1-0F672F326C12}"/>
              </a:ext>
            </a:extLst>
          </p:cNvPr>
          <p:cNvSpPr>
            <a:spLocks noGrp="1"/>
          </p:cNvSpPr>
          <p:nvPr>
            <p:ph type="ctrTitle"/>
          </p:nvPr>
        </p:nvSpPr>
        <p:spPr/>
        <p:txBody>
          <a:bodyPr/>
          <a:lstStyle/>
          <a:p>
            <a:r>
              <a:rPr lang="es-MX" dirty="0"/>
              <a:t>Construcción financiera</a:t>
            </a:r>
          </a:p>
        </p:txBody>
      </p:sp>
      <p:sp>
        <p:nvSpPr>
          <p:cNvPr id="3" name="Subtítulo 2">
            <a:extLst>
              <a:ext uri="{FF2B5EF4-FFF2-40B4-BE49-F238E27FC236}">
                <a16:creationId xmlns:a16="http://schemas.microsoft.com/office/drawing/2014/main" id="{6B081B1F-6EE8-457B-8B20-ECFF857480F7}"/>
              </a:ext>
            </a:extLst>
          </p:cNvPr>
          <p:cNvSpPr>
            <a:spLocks noGrp="1"/>
          </p:cNvSpPr>
          <p:nvPr>
            <p:ph type="subTitle" idx="1"/>
          </p:nvPr>
        </p:nvSpPr>
        <p:spPr/>
        <p:txBody>
          <a:bodyPr/>
          <a:lstStyle/>
          <a:p>
            <a:r>
              <a:rPr lang="es-MX" dirty="0"/>
              <a:t>Carlos Irigoyen López</a:t>
            </a:r>
          </a:p>
          <a:p>
            <a:r>
              <a:rPr lang="es-MX" dirty="0"/>
              <a:t>Diego Díaz Lizárraga</a:t>
            </a:r>
          </a:p>
        </p:txBody>
      </p:sp>
    </p:spTree>
    <p:extLst>
      <p:ext uri="{BB962C8B-B14F-4D97-AF65-F5344CB8AC3E}">
        <p14:creationId xmlns:p14="http://schemas.microsoft.com/office/powerpoint/2010/main" val="607858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74F8E-6C61-4462-860A-C739B7DFBB95}"/>
              </a:ext>
            </a:extLst>
          </p:cNvPr>
          <p:cNvSpPr>
            <a:spLocks noGrp="1"/>
          </p:cNvSpPr>
          <p:nvPr>
            <p:ph type="title"/>
          </p:nvPr>
        </p:nvSpPr>
        <p:spPr/>
        <p:txBody>
          <a:bodyPr/>
          <a:lstStyle/>
          <a:p>
            <a:r>
              <a:rPr lang="es-MX" dirty="0"/>
              <a:t>Referencias</a:t>
            </a:r>
          </a:p>
        </p:txBody>
      </p:sp>
      <p:sp>
        <p:nvSpPr>
          <p:cNvPr id="3" name="Marcador de contenido 2">
            <a:extLst>
              <a:ext uri="{FF2B5EF4-FFF2-40B4-BE49-F238E27FC236}">
                <a16:creationId xmlns:a16="http://schemas.microsoft.com/office/drawing/2014/main" id="{8145998B-091A-4DBD-9B26-A580BE7BD2FA}"/>
              </a:ext>
            </a:extLst>
          </p:cNvPr>
          <p:cNvSpPr>
            <a:spLocks noGrp="1"/>
          </p:cNvSpPr>
          <p:nvPr>
            <p:ph idx="1"/>
          </p:nvPr>
        </p:nvSpPr>
        <p:spPr/>
        <p:txBody>
          <a:bodyPr>
            <a:normAutofit fontScale="92500" lnSpcReduction="10000"/>
          </a:bodyPr>
          <a:lstStyle/>
          <a:p>
            <a:r>
              <a:rPr lang="es-MX" dirty="0"/>
              <a:t>Grupo Carso. (2019).”Finanzas”. Disponible en: </a:t>
            </a:r>
            <a:r>
              <a:rPr lang="es-MX" dirty="0">
                <a:hlinkClick r:id="rId2"/>
              </a:rPr>
              <a:t>https://finance.yahoo.com/quote/GCARSOA1.MX?p=GCARSOA1.MX&amp;.tsrc=fin-srch</a:t>
            </a:r>
            <a:r>
              <a:rPr lang="es-MX" dirty="0"/>
              <a:t> </a:t>
            </a:r>
          </a:p>
          <a:p>
            <a:r>
              <a:rPr lang="es-MX" dirty="0"/>
              <a:t>Homex. (2019).”Finanzas”. Disponible en: </a:t>
            </a:r>
            <a:r>
              <a:rPr lang="es-MX" dirty="0">
                <a:hlinkClick r:id="rId3"/>
              </a:rPr>
              <a:t>https://finance.yahoo.com/quote/HOMEX.MX?p=HOMEX.MX&amp;.tsrc=fin-srch</a:t>
            </a:r>
            <a:r>
              <a:rPr lang="es-MX" dirty="0"/>
              <a:t> </a:t>
            </a:r>
          </a:p>
          <a:p>
            <a:r>
              <a:rPr lang="es-MX" dirty="0" err="1"/>
              <a:t>Pinfra</a:t>
            </a:r>
            <a:r>
              <a:rPr lang="es-MX" dirty="0"/>
              <a:t>. (2019).”Finanzas”. Disponible en: </a:t>
            </a:r>
            <a:r>
              <a:rPr lang="es-MX" dirty="0">
                <a:hlinkClick r:id="rId4"/>
              </a:rPr>
              <a:t>https://finance.yahoo.com/quote/PINFRA.MX?p=PINFRA.MX&amp;.tsrc=fin-srch</a:t>
            </a:r>
            <a:endParaRPr lang="es-MX" dirty="0"/>
          </a:p>
          <a:p>
            <a:r>
              <a:rPr lang="es-MX" dirty="0"/>
              <a:t>OHL. (2019).”Finanzas”. Disponible en: </a:t>
            </a:r>
            <a:r>
              <a:rPr lang="es-MX" dirty="0">
                <a:hlinkClick r:id="rId5"/>
              </a:rPr>
              <a:t>https://finance.yahoo.com/quote/OHL.MC?p=OHL.MC&amp;.tsrc=fin-srch</a:t>
            </a:r>
            <a:r>
              <a:rPr lang="es-MX" dirty="0"/>
              <a:t> </a:t>
            </a:r>
          </a:p>
          <a:p>
            <a:endParaRPr lang="es-MX" dirty="0"/>
          </a:p>
        </p:txBody>
      </p:sp>
    </p:spTree>
    <p:extLst>
      <p:ext uri="{BB962C8B-B14F-4D97-AF65-F5344CB8AC3E}">
        <p14:creationId xmlns:p14="http://schemas.microsoft.com/office/powerpoint/2010/main" val="262009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D1EE5-DC4E-4B5D-AEC4-593BDB55FEC1}"/>
              </a:ext>
            </a:extLst>
          </p:cNvPr>
          <p:cNvSpPr>
            <a:spLocks noGrp="1"/>
          </p:cNvSpPr>
          <p:nvPr>
            <p:ph type="title"/>
          </p:nvPr>
        </p:nvSpPr>
        <p:spPr/>
        <p:txBody>
          <a:bodyPr/>
          <a:lstStyle/>
          <a:p>
            <a:r>
              <a:rPr lang="es-MX" dirty="0"/>
              <a:t>Objetivos generales</a:t>
            </a:r>
          </a:p>
        </p:txBody>
      </p:sp>
      <p:sp>
        <p:nvSpPr>
          <p:cNvPr id="3" name="Marcador de contenido 2">
            <a:extLst>
              <a:ext uri="{FF2B5EF4-FFF2-40B4-BE49-F238E27FC236}">
                <a16:creationId xmlns:a16="http://schemas.microsoft.com/office/drawing/2014/main" id="{B73A4977-612E-4037-B424-D21A2DB94792}"/>
              </a:ext>
            </a:extLst>
          </p:cNvPr>
          <p:cNvSpPr>
            <a:spLocks noGrp="1"/>
          </p:cNvSpPr>
          <p:nvPr>
            <p:ph idx="1"/>
          </p:nvPr>
        </p:nvSpPr>
        <p:spPr>
          <a:xfrm>
            <a:off x="1295401" y="2556932"/>
            <a:ext cx="9601196" cy="3318936"/>
          </a:xfrm>
        </p:spPr>
        <p:txBody>
          <a:bodyPr/>
          <a:lstStyle/>
          <a:p>
            <a:r>
              <a:rPr lang="es-MX" dirty="0"/>
              <a:t>Comparar las empresas Carso, Homex, </a:t>
            </a:r>
            <a:r>
              <a:rPr lang="es-MX" dirty="0" err="1"/>
              <a:t>Pinfra</a:t>
            </a:r>
            <a:r>
              <a:rPr lang="es-MX" dirty="0"/>
              <a:t> y OHL en cuestión financiera.</a:t>
            </a:r>
          </a:p>
          <a:p>
            <a:r>
              <a:rPr lang="es-MX" dirty="0"/>
              <a:t>Observar cual muestra un mejor desarrollo monetario hablando en cuestión de finanzas.</a:t>
            </a:r>
          </a:p>
          <a:p>
            <a:endParaRPr lang="es-MX" dirty="0"/>
          </a:p>
        </p:txBody>
      </p:sp>
      <p:pic>
        <p:nvPicPr>
          <p:cNvPr id="1026" name="Picture 2" descr="Resultado de imagen para Carso">
            <a:hlinkClick r:id="rId2"/>
            <a:extLst>
              <a:ext uri="{FF2B5EF4-FFF2-40B4-BE49-F238E27FC236}">
                <a16:creationId xmlns:a16="http://schemas.microsoft.com/office/drawing/2014/main" id="{FF111120-777F-4831-BCA9-DE072EA59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032" y="4560699"/>
            <a:ext cx="2525961" cy="13151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Homex">
            <a:hlinkClick r:id="rId4"/>
            <a:extLst>
              <a:ext uri="{FF2B5EF4-FFF2-40B4-BE49-F238E27FC236}">
                <a16:creationId xmlns:a16="http://schemas.microsoft.com/office/drawing/2014/main" id="{C94F3E60-AD5E-4926-B5E2-451E58922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957" y="4353886"/>
            <a:ext cx="1631659" cy="152198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4BA27B0E-CCDB-497C-840D-5F0BCBD22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386" y="4560699"/>
            <a:ext cx="2339008" cy="1276059"/>
          </a:xfrm>
          <a:prstGeom prst="rect">
            <a:avLst/>
          </a:prstGeom>
        </p:spPr>
      </p:pic>
      <p:pic>
        <p:nvPicPr>
          <p:cNvPr id="13" name="Imagen 12">
            <a:extLst>
              <a:ext uri="{FF2B5EF4-FFF2-40B4-BE49-F238E27FC236}">
                <a16:creationId xmlns:a16="http://schemas.microsoft.com/office/drawing/2014/main" id="{0BB17938-3D09-4286-AAC9-2B7EDB45BC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7164" y="4488110"/>
            <a:ext cx="2368397" cy="1387757"/>
          </a:xfrm>
          <a:prstGeom prst="rect">
            <a:avLst/>
          </a:prstGeom>
        </p:spPr>
      </p:pic>
    </p:spTree>
    <p:extLst>
      <p:ext uri="{BB962C8B-B14F-4D97-AF65-F5344CB8AC3E}">
        <p14:creationId xmlns:p14="http://schemas.microsoft.com/office/powerpoint/2010/main" val="145383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53308-B4A9-4743-A71A-C3BF15DF1818}"/>
              </a:ext>
            </a:extLst>
          </p:cNvPr>
          <p:cNvSpPr>
            <a:spLocks noGrp="1"/>
          </p:cNvSpPr>
          <p:nvPr>
            <p:ph type="title"/>
          </p:nvPr>
        </p:nvSpPr>
        <p:spPr/>
        <p:txBody>
          <a:bodyPr/>
          <a:lstStyle/>
          <a:p>
            <a:r>
              <a:rPr lang="es-MX" dirty="0"/>
              <a:t>Objetivos específicos</a:t>
            </a:r>
          </a:p>
        </p:txBody>
      </p:sp>
      <p:sp>
        <p:nvSpPr>
          <p:cNvPr id="3" name="Marcador de contenido 2">
            <a:extLst>
              <a:ext uri="{FF2B5EF4-FFF2-40B4-BE49-F238E27FC236}">
                <a16:creationId xmlns:a16="http://schemas.microsoft.com/office/drawing/2014/main" id="{781EAB24-2B72-40FC-B3A6-5F61F221FB45}"/>
              </a:ext>
            </a:extLst>
          </p:cNvPr>
          <p:cNvSpPr>
            <a:spLocks noGrp="1"/>
          </p:cNvSpPr>
          <p:nvPr>
            <p:ph idx="1"/>
          </p:nvPr>
        </p:nvSpPr>
        <p:spPr/>
        <p:txBody>
          <a:bodyPr/>
          <a:lstStyle/>
          <a:p>
            <a:r>
              <a:rPr lang="es-MX" dirty="0"/>
              <a:t>Comparar el desarrollo en la bolsa de cada una de las empresas dichas.</a:t>
            </a:r>
          </a:p>
          <a:p>
            <a:r>
              <a:rPr lang="es-MX" dirty="0"/>
              <a:t>Comparar las acciones de estas empresas.</a:t>
            </a:r>
          </a:p>
        </p:txBody>
      </p:sp>
      <p:pic>
        <p:nvPicPr>
          <p:cNvPr id="4" name="Imagen 3">
            <a:extLst>
              <a:ext uri="{FF2B5EF4-FFF2-40B4-BE49-F238E27FC236}">
                <a16:creationId xmlns:a16="http://schemas.microsoft.com/office/drawing/2014/main" id="{FE6954A9-7BAF-4998-8D16-039A60604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807" y="4043494"/>
            <a:ext cx="3485441" cy="1921461"/>
          </a:xfrm>
          <a:prstGeom prst="rect">
            <a:avLst/>
          </a:prstGeom>
        </p:spPr>
      </p:pic>
      <p:pic>
        <p:nvPicPr>
          <p:cNvPr id="5" name="Imagen 4">
            <a:extLst>
              <a:ext uri="{FF2B5EF4-FFF2-40B4-BE49-F238E27FC236}">
                <a16:creationId xmlns:a16="http://schemas.microsoft.com/office/drawing/2014/main" id="{FB11643A-46F4-4807-80B0-04CAEF760550}"/>
              </a:ext>
            </a:extLst>
          </p:cNvPr>
          <p:cNvPicPr>
            <a:picLocks noChangeAspect="1"/>
          </p:cNvPicPr>
          <p:nvPr/>
        </p:nvPicPr>
        <p:blipFill>
          <a:blip r:embed="rId3"/>
          <a:stretch>
            <a:fillRect/>
          </a:stretch>
        </p:blipFill>
        <p:spPr>
          <a:xfrm>
            <a:off x="662074" y="685799"/>
            <a:ext cx="2847975" cy="1600200"/>
          </a:xfrm>
          <a:prstGeom prst="rect">
            <a:avLst/>
          </a:prstGeom>
        </p:spPr>
      </p:pic>
    </p:spTree>
    <p:extLst>
      <p:ext uri="{BB962C8B-B14F-4D97-AF65-F5344CB8AC3E}">
        <p14:creationId xmlns:p14="http://schemas.microsoft.com/office/powerpoint/2010/main" val="78756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BAD8E-CE98-40CC-AE12-5618F8C77AC0}"/>
              </a:ext>
            </a:extLst>
          </p:cNvPr>
          <p:cNvSpPr>
            <a:spLocks noGrp="1"/>
          </p:cNvSpPr>
          <p:nvPr>
            <p:ph type="title"/>
          </p:nvPr>
        </p:nvSpPr>
        <p:spPr/>
        <p:txBody>
          <a:bodyPr/>
          <a:lstStyle/>
          <a:p>
            <a:r>
              <a:rPr lang="es-MX" dirty="0"/>
              <a:t>Modelo que represente el problema</a:t>
            </a:r>
          </a:p>
        </p:txBody>
      </p:sp>
      <p:sp>
        <p:nvSpPr>
          <p:cNvPr id="3" name="Marcador de contenido 2">
            <a:extLst>
              <a:ext uri="{FF2B5EF4-FFF2-40B4-BE49-F238E27FC236}">
                <a16:creationId xmlns:a16="http://schemas.microsoft.com/office/drawing/2014/main" id="{904C08E1-42E3-4F4A-A8DB-1F4CF8F731A4}"/>
              </a:ext>
            </a:extLst>
          </p:cNvPr>
          <p:cNvSpPr>
            <a:spLocks noGrp="1"/>
          </p:cNvSpPr>
          <p:nvPr>
            <p:ph idx="1"/>
          </p:nvPr>
        </p:nvSpPr>
        <p:spPr/>
        <p:txBody>
          <a:bodyPr>
            <a:normAutofit fontScale="92500" lnSpcReduction="10000"/>
          </a:bodyPr>
          <a:lstStyle/>
          <a:p>
            <a:r>
              <a:rPr lang="es-MX" dirty="0"/>
              <a:t>Descargaremos datos de los precios ajustados al cierre desde </a:t>
            </a:r>
            <a:r>
              <a:rPr lang="es-MX" dirty="0" err="1"/>
              <a:t>yahoo</a:t>
            </a:r>
            <a:r>
              <a:rPr lang="es-MX" dirty="0"/>
              <a:t> </a:t>
            </a:r>
            <a:r>
              <a:rPr lang="es-MX" dirty="0" err="1"/>
              <a:t>finance</a:t>
            </a:r>
            <a:r>
              <a:rPr lang="es-MX" dirty="0"/>
              <a:t> de los activos: Carso, Homex, </a:t>
            </a:r>
            <a:r>
              <a:rPr lang="es-MX" dirty="0" err="1"/>
              <a:t>Pinfra</a:t>
            </a:r>
            <a:r>
              <a:rPr lang="es-MX" dirty="0"/>
              <a:t> y OHL. Todo esto se pondrá en un </a:t>
            </a:r>
            <a:r>
              <a:rPr lang="es-MX" dirty="0" err="1"/>
              <a:t>DataFrame</a:t>
            </a:r>
            <a:r>
              <a:rPr lang="es-MX" dirty="0"/>
              <a:t> de pandas con ayuda del módulo pandas-</a:t>
            </a:r>
            <a:r>
              <a:rPr lang="es-MX" dirty="0" err="1"/>
              <a:t>datareader</a:t>
            </a:r>
            <a:r>
              <a:rPr lang="es-MX" dirty="0"/>
              <a:t>.</a:t>
            </a:r>
          </a:p>
          <a:p>
            <a:pPr marL="0" indent="0">
              <a:buNone/>
            </a:pPr>
            <a:endParaRPr lang="es-MX" dirty="0"/>
          </a:p>
          <a:p>
            <a:r>
              <a:rPr lang="es-MX" dirty="0"/>
              <a:t>Consideraremos como fecha de inicio </a:t>
            </a:r>
            <a:r>
              <a:rPr lang="es-MX"/>
              <a:t>el 1-Enero-2010 </a:t>
            </a:r>
            <a:r>
              <a:rPr lang="es-MX" dirty="0"/>
              <a:t>y fecha final el 31-Diciembre-2018.</a:t>
            </a:r>
          </a:p>
          <a:p>
            <a:endParaRPr lang="es-MX" dirty="0"/>
          </a:p>
          <a:p>
            <a:r>
              <a:rPr lang="es-MX" dirty="0"/>
              <a:t>Graficaremos los datos obtenidos en un mismo gráfico.</a:t>
            </a:r>
          </a:p>
        </p:txBody>
      </p:sp>
    </p:spTree>
    <p:extLst>
      <p:ext uri="{BB962C8B-B14F-4D97-AF65-F5344CB8AC3E}">
        <p14:creationId xmlns:p14="http://schemas.microsoft.com/office/powerpoint/2010/main" val="63098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6D6B57-2D55-4A74-A800-6B4DEE3A6850}"/>
              </a:ext>
            </a:extLst>
          </p:cNvPr>
          <p:cNvSpPr>
            <a:spLocks noGrp="1"/>
          </p:cNvSpPr>
          <p:nvPr>
            <p:ph type="title"/>
          </p:nvPr>
        </p:nvSpPr>
        <p:spPr/>
        <p:txBody>
          <a:bodyPr/>
          <a:lstStyle/>
          <a:p>
            <a:r>
              <a:rPr lang="es-MX" dirty="0"/>
              <a:t>Solución del problema</a:t>
            </a:r>
          </a:p>
        </p:txBody>
      </p:sp>
      <p:pic>
        <p:nvPicPr>
          <p:cNvPr id="5" name="Marcador de contenido 4">
            <a:extLst>
              <a:ext uri="{FF2B5EF4-FFF2-40B4-BE49-F238E27FC236}">
                <a16:creationId xmlns:a16="http://schemas.microsoft.com/office/drawing/2014/main" id="{B6BCE8CD-17AA-45A8-AC07-07382AC274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388" b="9163"/>
          <a:stretch/>
        </p:blipFill>
        <p:spPr>
          <a:xfrm>
            <a:off x="1694576" y="2441197"/>
            <a:ext cx="8707773" cy="3665988"/>
          </a:xfrm>
        </p:spPr>
      </p:pic>
    </p:spTree>
    <p:extLst>
      <p:ext uri="{BB962C8B-B14F-4D97-AF65-F5344CB8AC3E}">
        <p14:creationId xmlns:p14="http://schemas.microsoft.com/office/powerpoint/2010/main" val="374759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5F50931-86A7-4BC0-B7B9-0A95C7E51736}"/>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9334" b="3364"/>
          <a:stretch/>
        </p:blipFill>
        <p:spPr>
          <a:xfrm>
            <a:off x="2424417" y="796954"/>
            <a:ext cx="8308717" cy="4860372"/>
          </a:xfrm>
          <a:prstGeom prst="rect">
            <a:avLst/>
          </a:prstGeom>
        </p:spPr>
      </p:pic>
    </p:spTree>
    <p:extLst>
      <p:ext uri="{BB962C8B-B14F-4D97-AF65-F5344CB8AC3E}">
        <p14:creationId xmlns:p14="http://schemas.microsoft.com/office/powerpoint/2010/main" val="29727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C447CD7-775B-453F-BD6E-53F401F7684A}"/>
              </a:ext>
            </a:extLst>
          </p:cNvPr>
          <p:cNvPicPr>
            <a:picLocks noChangeAspect="1"/>
          </p:cNvPicPr>
          <p:nvPr/>
        </p:nvPicPr>
        <p:blipFill rotWithShape="1">
          <a:blip r:embed="rId2">
            <a:extLst>
              <a:ext uri="{28A0092B-C50C-407E-A947-70E740481C1C}">
                <a14:useLocalDpi xmlns:a14="http://schemas.microsoft.com/office/drawing/2010/main" val="0"/>
              </a:ext>
            </a:extLst>
          </a:blip>
          <a:srcRect t="51010" r="11781" b="2629"/>
          <a:stretch/>
        </p:blipFill>
        <p:spPr>
          <a:xfrm>
            <a:off x="1661020" y="1356316"/>
            <a:ext cx="8716162" cy="4145368"/>
          </a:xfrm>
          <a:prstGeom prst="rect">
            <a:avLst/>
          </a:prstGeom>
        </p:spPr>
      </p:pic>
    </p:spTree>
    <p:extLst>
      <p:ext uri="{BB962C8B-B14F-4D97-AF65-F5344CB8AC3E}">
        <p14:creationId xmlns:p14="http://schemas.microsoft.com/office/powerpoint/2010/main" val="10219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75E570F-94BD-4339-AF56-84811A0EC1C2}"/>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1016" b="22080"/>
          <a:stretch/>
        </p:blipFill>
        <p:spPr>
          <a:xfrm>
            <a:off x="1634888" y="1593910"/>
            <a:ext cx="8922224" cy="3355596"/>
          </a:xfrm>
          <a:prstGeom prst="rect">
            <a:avLst/>
          </a:prstGeom>
        </p:spPr>
      </p:pic>
    </p:spTree>
    <p:extLst>
      <p:ext uri="{BB962C8B-B14F-4D97-AF65-F5344CB8AC3E}">
        <p14:creationId xmlns:p14="http://schemas.microsoft.com/office/powerpoint/2010/main" val="900236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0D159-D835-4F14-AE6C-2987E34CFD2B}"/>
              </a:ext>
            </a:extLst>
          </p:cNvPr>
          <p:cNvSpPr>
            <a:spLocks noGrp="1"/>
          </p:cNvSpPr>
          <p:nvPr>
            <p:ph type="title"/>
          </p:nvPr>
        </p:nvSpPr>
        <p:spPr/>
        <p:txBody>
          <a:bodyPr/>
          <a:lstStyle/>
          <a:p>
            <a:r>
              <a:rPr lang="es-MX" dirty="0"/>
              <a:t>Conclusiones</a:t>
            </a:r>
          </a:p>
        </p:txBody>
      </p:sp>
      <p:sp>
        <p:nvSpPr>
          <p:cNvPr id="3" name="Marcador de contenido 2">
            <a:extLst>
              <a:ext uri="{FF2B5EF4-FFF2-40B4-BE49-F238E27FC236}">
                <a16:creationId xmlns:a16="http://schemas.microsoft.com/office/drawing/2014/main" id="{DBAE3038-960F-4BB3-AD1C-C7AAF26EEE8D}"/>
              </a:ext>
            </a:extLst>
          </p:cNvPr>
          <p:cNvSpPr>
            <a:spLocks noGrp="1"/>
          </p:cNvSpPr>
          <p:nvPr>
            <p:ph idx="1"/>
          </p:nvPr>
        </p:nvSpPr>
        <p:spPr/>
        <p:txBody>
          <a:bodyPr>
            <a:normAutofit lnSpcReduction="10000"/>
          </a:bodyPr>
          <a:lstStyle/>
          <a:p>
            <a:r>
              <a:rPr lang="es-MX" dirty="0"/>
              <a:t>En conclusión, se puede decir que hasta ahorita la mas confiable para invertir es </a:t>
            </a:r>
            <a:r>
              <a:rPr lang="es-MX" dirty="0" err="1"/>
              <a:t>Pinfra</a:t>
            </a:r>
            <a:r>
              <a:rPr lang="es-MX" dirty="0"/>
              <a:t>. Esto es debido a que muestra una mayor estabilidad económica  y es superior a la de las empresas comparadas. Sus datos no sobresalen mucho de la media</a:t>
            </a:r>
            <a:r>
              <a:rPr lang="es-MX"/>
              <a:t>. Muestra </a:t>
            </a:r>
            <a:r>
              <a:rPr lang="es-MX" dirty="0"/>
              <a:t>cierto balance en sus finanzas.</a:t>
            </a:r>
          </a:p>
          <a:p>
            <a:r>
              <a:rPr lang="es-MX" dirty="0"/>
              <a:t>La menos confiable es Homex. Se puede observar en el gráfico que tiempo atrás tenía gran poder, pero hoy en día no es una gran competencia. Además de que su gráfico muestra cambios que nos indican su inestabilidad. Sus datos en ciertas ocasiones son muy diferentes a la media, por lo </a:t>
            </a:r>
            <a:r>
              <a:rPr lang="es-MX" dirty="0" err="1"/>
              <a:t>cuáls</a:t>
            </a:r>
            <a:r>
              <a:rPr lang="es-MX" dirty="0"/>
              <a:t> no es confiable invertir en ella.</a:t>
            </a:r>
          </a:p>
          <a:p>
            <a:endParaRPr lang="es-MX" dirty="0"/>
          </a:p>
        </p:txBody>
      </p:sp>
    </p:spTree>
    <p:extLst>
      <p:ext uri="{BB962C8B-B14F-4D97-AF65-F5344CB8AC3E}">
        <p14:creationId xmlns:p14="http://schemas.microsoft.com/office/powerpoint/2010/main" val="9064061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100</TotalTime>
  <Words>380</Words>
  <Application>Microsoft Office PowerPoint</Application>
  <PresentationFormat>Panorámica</PresentationFormat>
  <Paragraphs>24</Paragraphs>
  <Slides>10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Garamond</vt:lpstr>
      <vt:lpstr>Orgánico</vt:lpstr>
      <vt:lpstr>Construcción financiera</vt:lpstr>
      <vt:lpstr>Objetivos generales</vt:lpstr>
      <vt:lpstr>Objetivos específicos</vt:lpstr>
      <vt:lpstr>Modelo que represente el problema</vt:lpstr>
      <vt:lpstr>Solución del problema</vt:lpstr>
      <vt:lpstr>Presentación de PowerPoint</vt:lpstr>
      <vt:lpstr>Presentación de PowerPoint</vt:lpstr>
      <vt:lpstr>Presentación de PowerPoint</vt:lpstr>
      <vt:lpstr>Conclusiones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Construcción financiera</dc:title>
  <dc:creator>IRIGOYEN LOPEZ, CARLOS</dc:creator>
  <cp:lastModifiedBy>IRIGOYEN LOPEZ, CARLOS</cp:lastModifiedBy>
  <cp:revision>11</cp:revision>
  <dcterms:created xsi:type="dcterms:W3CDTF">2019-11-13T15:27:13Z</dcterms:created>
  <dcterms:modified xsi:type="dcterms:W3CDTF">2019-11-20T15:10:08Z</dcterms:modified>
</cp:coreProperties>
</file>